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57" r:id="rId3"/>
    <p:sldId id="260" r:id="rId4"/>
    <p:sldId id="259" r:id="rId5"/>
    <p:sldId id="272" r:id="rId6"/>
    <p:sldId id="262" r:id="rId7"/>
    <p:sldId id="263" r:id="rId8"/>
    <p:sldId id="264" r:id="rId9"/>
    <p:sldId id="265" r:id="rId10"/>
    <p:sldId id="266" r:id="rId11"/>
    <p:sldId id="267" r:id="rId12"/>
    <p:sldId id="268" r:id="rId13"/>
    <p:sldId id="261" r:id="rId1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6E7"/>
    <a:srgbClr val="C20E1A"/>
    <a:srgbClr val="2D43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p:scale>
          <a:sx n="33" d="100"/>
          <a:sy n="33" d="100"/>
        </p:scale>
        <p:origin x="438" y="78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05B5D6-9A86-4DE4-898A-0EF436D07A4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D25CCA1B-1A8A-4224-AFB3-E0F6A1AC9E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580D02C-3C1E-452B-9022-6313A4C49C51}"/>
              </a:ext>
            </a:extLst>
          </p:cNvPr>
          <p:cNvSpPr>
            <a:spLocks noGrp="1"/>
          </p:cNvSpPr>
          <p:nvPr>
            <p:ph type="dt" sz="half" idx="10"/>
          </p:nvPr>
        </p:nvSpPr>
        <p:spPr/>
        <p:txBody>
          <a:bodyPr/>
          <a:lstStyle/>
          <a:p>
            <a:fld id="{7EC7A986-DA68-4C44-8E00-98E768F70284}" type="datetimeFigureOut">
              <a:rPr lang="es-CO" smtClean="0"/>
              <a:t>14/05/2025</a:t>
            </a:fld>
            <a:endParaRPr lang="es-CO"/>
          </a:p>
        </p:txBody>
      </p:sp>
      <p:sp>
        <p:nvSpPr>
          <p:cNvPr id="5" name="Marcador de pie de página 4">
            <a:extLst>
              <a:ext uri="{FF2B5EF4-FFF2-40B4-BE49-F238E27FC236}">
                <a16:creationId xmlns:a16="http://schemas.microsoft.com/office/drawing/2014/main" id="{D43C9CAA-57FF-40A1-8ED6-3DA72AB74A5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52F3919-4093-4A37-86DC-B7095A116532}"/>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1128140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45C8C4-0EEB-4D34-8CB5-A2024D1A9E3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FA84D1F5-6E4D-4628-915A-6617FEBC62CF}"/>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6F81944-6206-4CEE-8135-52ED84CDADC4}"/>
              </a:ext>
            </a:extLst>
          </p:cNvPr>
          <p:cNvSpPr>
            <a:spLocks noGrp="1"/>
          </p:cNvSpPr>
          <p:nvPr>
            <p:ph type="dt" sz="half" idx="10"/>
          </p:nvPr>
        </p:nvSpPr>
        <p:spPr/>
        <p:txBody>
          <a:bodyPr/>
          <a:lstStyle/>
          <a:p>
            <a:fld id="{7EC7A986-DA68-4C44-8E00-98E768F70284}" type="datetimeFigureOut">
              <a:rPr lang="es-CO" smtClean="0"/>
              <a:t>14/05/2025</a:t>
            </a:fld>
            <a:endParaRPr lang="es-CO"/>
          </a:p>
        </p:txBody>
      </p:sp>
      <p:sp>
        <p:nvSpPr>
          <p:cNvPr id="5" name="Marcador de pie de página 4">
            <a:extLst>
              <a:ext uri="{FF2B5EF4-FFF2-40B4-BE49-F238E27FC236}">
                <a16:creationId xmlns:a16="http://schemas.microsoft.com/office/drawing/2014/main" id="{FB952146-A370-4C10-B78A-BC1F88D1780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EBAC2A7-8546-421B-833B-152BE9A15F63}"/>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4189563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6493C6F-E8C1-4058-9028-FC43909DC27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2E95BF0-481A-476B-82F3-3F62D01C8CC9}"/>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859C09B-C582-4805-A85F-80330ADA9429}"/>
              </a:ext>
            </a:extLst>
          </p:cNvPr>
          <p:cNvSpPr>
            <a:spLocks noGrp="1"/>
          </p:cNvSpPr>
          <p:nvPr>
            <p:ph type="dt" sz="half" idx="10"/>
          </p:nvPr>
        </p:nvSpPr>
        <p:spPr/>
        <p:txBody>
          <a:bodyPr/>
          <a:lstStyle/>
          <a:p>
            <a:fld id="{7EC7A986-DA68-4C44-8E00-98E768F70284}" type="datetimeFigureOut">
              <a:rPr lang="es-CO" smtClean="0"/>
              <a:t>14/05/2025</a:t>
            </a:fld>
            <a:endParaRPr lang="es-CO"/>
          </a:p>
        </p:txBody>
      </p:sp>
      <p:sp>
        <p:nvSpPr>
          <p:cNvPr id="5" name="Marcador de pie de página 4">
            <a:extLst>
              <a:ext uri="{FF2B5EF4-FFF2-40B4-BE49-F238E27FC236}">
                <a16:creationId xmlns:a16="http://schemas.microsoft.com/office/drawing/2014/main" id="{A7D6FB01-119F-4E53-A5A9-B6C0618C400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923C9DD-E08F-4319-87E2-7DDBCE42B758}"/>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2521619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2A3782-4D1A-47C1-810A-1C3F3D18189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1D46683-63A6-4E02-B7A2-5E7031B1F126}"/>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18BF954-177D-457D-ACAC-BE52A6868D61}"/>
              </a:ext>
            </a:extLst>
          </p:cNvPr>
          <p:cNvSpPr>
            <a:spLocks noGrp="1"/>
          </p:cNvSpPr>
          <p:nvPr>
            <p:ph type="dt" sz="half" idx="10"/>
          </p:nvPr>
        </p:nvSpPr>
        <p:spPr/>
        <p:txBody>
          <a:bodyPr/>
          <a:lstStyle/>
          <a:p>
            <a:fld id="{7EC7A986-DA68-4C44-8E00-98E768F70284}" type="datetimeFigureOut">
              <a:rPr lang="es-CO" smtClean="0"/>
              <a:t>14/05/2025</a:t>
            </a:fld>
            <a:endParaRPr lang="es-CO"/>
          </a:p>
        </p:txBody>
      </p:sp>
      <p:sp>
        <p:nvSpPr>
          <p:cNvPr id="5" name="Marcador de pie de página 4">
            <a:extLst>
              <a:ext uri="{FF2B5EF4-FFF2-40B4-BE49-F238E27FC236}">
                <a16:creationId xmlns:a16="http://schemas.microsoft.com/office/drawing/2014/main" id="{498D4EA5-082C-42A3-8F24-443AD6E2E78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7DCCD24-B35D-4D84-A175-0CDDAD268541}"/>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475667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AD2F66-1E78-4788-A2F8-7D2995C994F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BA8ADBE-8DB6-46A7-A12D-5B5C75471D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BC81E6E9-319A-42E6-96DC-387DFD9090E5}"/>
              </a:ext>
            </a:extLst>
          </p:cNvPr>
          <p:cNvSpPr>
            <a:spLocks noGrp="1"/>
          </p:cNvSpPr>
          <p:nvPr>
            <p:ph type="dt" sz="half" idx="10"/>
          </p:nvPr>
        </p:nvSpPr>
        <p:spPr/>
        <p:txBody>
          <a:bodyPr/>
          <a:lstStyle/>
          <a:p>
            <a:fld id="{7EC7A986-DA68-4C44-8E00-98E768F70284}" type="datetimeFigureOut">
              <a:rPr lang="es-CO" smtClean="0"/>
              <a:t>14/05/2025</a:t>
            </a:fld>
            <a:endParaRPr lang="es-CO"/>
          </a:p>
        </p:txBody>
      </p:sp>
      <p:sp>
        <p:nvSpPr>
          <p:cNvPr id="5" name="Marcador de pie de página 4">
            <a:extLst>
              <a:ext uri="{FF2B5EF4-FFF2-40B4-BE49-F238E27FC236}">
                <a16:creationId xmlns:a16="http://schemas.microsoft.com/office/drawing/2014/main" id="{BA480FEC-D84E-4A4D-A399-135E11FFD29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A55635E-D00A-4DC9-8505-AC3F8455B1E2}"/>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2079590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5C873E-74C3-4EE3-8B07-3699FD3483F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2FAF979-4AA6-4061-9355-8D306A4D9BD7}"/>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481D3BC0-21C9-4147-A6BD-DD2A6D47C145}"/>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F6467E7-956C-471E-906A-E69844A726B6}"/>
              </a:ext>
            </a:extLst>
          </p:cNvPr>
          <p:cNvSpPr>
            <a:spLocks noGrp="1"/>
          </p:cNvSpPr>
          <p:nvPr>
            <p:ph type="dt" sz="half" idx="10"/>
          </p:nvPr>
        </p:nvSpPr>
        <p:spPr/>
        <p:txBody>
          <a:bodyPr/>
          <a:lstStyle/>
          <a:p>
            <a:fld id="{7EC7A986-DA68-4C44-8E00-98E768F70284}" type="datetimeFigureOut">
              <a:rPr lang="es-CO" smtClean="0"/>
              <a:t>14/05/2025</a:t>
            </a:fld>
            <a:endParaRPr lang="es-CO"/>
          </a:p>
        </p:txBody>
      </p:sp>
      <p:sp>
        <p:nvSpPr>
          <p:cNvPr id="6" name="Marcador de pie de página 5">
            <a:extLst>
              <a:ext uri="{FF2B5EF4-FFF2-40B4-BE49-F238E27FC236}">
                <a16:creationId xmlns:a16="http://schemas.microsoft.com/office/drawing/2014/main" id="{B60F5E31-AD1F-486C-BD9E-EB14BC6D836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25B12EC-0FB4-4DB7-9A87-6B30B5785A15}"/>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1397796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4E921-B7FA-43F1-838E-A17B906E8F9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7BBA05D-093B-4398-8904-C3FA5EDB31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A8A4EAFA-C237-424B-96ED-69231FD092CB}"/>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ABCA4B1E-C9F4-40E2-A6D7-7E4D718574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BFDE3C1B-5F27-4714-8BFA-39762600DB22}"/>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33249700-B0CA-473D-9D0E-043E955D0200}"/>
              </a:ext>
            </a:extLst>
          </p:cNvPr>
          <p:cNvSpPr>
            <a:spLocks noGrp="1"/>
          </p:cNvSpPr>
          <p:nvPr>
            <p:ph type="dt" sz="half" idx="10"/>
          </p:nvPr>
        </p:nvSpPr>
        <p:spPr/>
        <p:txBody>
          <a:bodyPr/>
          <a:lstStyle/>
          <a:p>
            <a:fld id="{7EC7A986-DA68-4C44-8E00-98E768F70284}" type="datetimeFigureOut">
              <a:rPr lang="es-CO" smtClean="0"/>
              <a:t>14/05/2025</a:t>
            </a:fld>
            <a:endParaRPr lang="es-CO"/>
          </a:p>
        </p:txBody>
      </p:sp>
      <p:sp>
        <p:nvSpPr>
          <p:cNvPr id="8" name="Marcador de pie de página 7">
            <a:extLst>
              <a:ext uri="{FF2B5EF4-FFF2-40B4-BE49-F238E27FC236}">
                <a16:creationId xmlns:a16="http://schemas.microsoft.com/office/drawing/2014/main" id="{E2A48D75-EBD1-4A6E-80E3-CC09767913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319B085-8010-4752-B755-14F11C0DA0D0}"/>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1740232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B45FC-1A50-4AA7-8DC6-CB588814168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BB60465C-DFB0-4615-9B53-589CED5CF572}"/>
              </a:ext>
            </a:extLst>
          </p:cNvPr>
          <p:cNvSpPr>
            <a:spLocks noGrp="1"/>
          </p:cNvSpPr>
          <p:nvPr>
            <p:ph type="dt" sz="half" idx="10"/>
          </p:nvPr>
        </p:nvSpPr>
        <p:spPr/>
        <p:txBody>
          <a:bodyPr/>
          <a:lstStyle/>
          <a:p>
            <a:fld id="{7EC7A986-DA68-4C44-8E00-98E768F70284}" type="datetimeFigureOut">
              <a:rPr lang="es-CO" smtClean="0"/>
              <a:t>14/05/2025</a:t>
            </a:fld>
            <a:endParaRPr lang="es-CO"/>
          </a:p>
        </p:txBody>
      </p:sp>
      <p:sp>
        <p:nvSpPr>
          <p:cNvPr id="4" name="Marcador de pie de página 3">
            <a:extLst>
              <a:ext uri="{FF2B5EF4-FFF2-40B4-BE49-F238E27FC236}">
                <a16:creationId xmlns:a16="http://schemas.microsoft.com/office/drawing/2014/main" id="{E7440C20-924E-48E2-94FF-7200F4504EF0}"/>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8AB41318-9520-4208-91AB-7598C71C91B6}"/>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99923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3235FCE-4540-463E-81DF-262AB56D7BB9}"/>
              </a:ext>
            </a:extLst>
          </p:cNvPr>
          <p:cNvSpPr>
            <a:spLocks noGrp="1"/>
          </p:cNvSpPr>
          <p:nvPr>
            <p:ph type="dt" sz="half" idx="10"/>
          </p:nvPr>
        </p:nvSpPr>
        <p:spPr/>
        <p:txBody>
          <a:bodyPr/>
          <a:lstStyle/>
          <a:p>
            <a:fld id="{7EC7A986-DA68-4C44-8E00-98E768F70284}" type="datetimeFigureOut">
              <a:rPr lang="es-CO" smtClean="0"/>
              <a:t>14/05/2025</a:t>
            </a:fld>
            <a:endParaRPr lang="es-CO"/>
          </a:p>
        </p:txBody>
      </p:sp>
      <p:sp>
        <p:nvSpPr>
          <p:cNvPr id="3" name="Marcador de pie de página 2">
            <a:extLst>
              <a:ext uri="{FF2B5EF4-FFF2-40B4-BE49-F238E27FC236}">
                <a16:creationId xmlns:a16="http://schemas.microsoft.com/office/drawing/2014/main" id="{09D20377-66E1-47CD-958E-5BDF4CE9E012}"/>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FE9996FA-F7D7-45D7-9831-058F1E6356BF}"/>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753310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631475-3745-42B3-8EAB-6B3FE5EBF7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7147C26-7C11-42F7-9980-54CC049205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B9A2472-F57F-4A05-AFAF-34586B5B75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F6A821E2-A53D-448C-A374-AF3CEEC55658}"/>
              </a:ext>
            </a:extLst>
          </p:cNvPr>
          <p:cNvSpPr>
            <a:spLocks noGrp="1"/>
          </p:cNvSpPr>
          <p:nvPr>
            <p:ph type="dt" sz="half" idx="10"/>
          </p:nvPr>
        </p:nvSpPr>
        <p:spPr/>
        <p:txBody>
          <a:bodyPr/>
          <a:lstStyle/>
          <a:p>
            <a:fld id="{7EC7A986-DA68-4C44-8E00-98E768F70284}" type="datetimeFigureOut">
              <a:rPr lang="es-CO" smtClean="0"/>
              <a:t>14/05/2025</a:t>
            </a:fld>
            <a:endParaRPr lang="es-CO"/>
          </a:p>
        </p:txBody>
      </p:sp>
      <p:sp>
        <p:nvSpPr>
          <p:cNvPr id="6" name="Marcador de pie de página 5">
            <a:extLst>
              <a:ext uri="{FF2B5EF4-FFF2-40B4-BE49-F238E27FC236}">
                <a16:creationId xmlns:a16="http://schemas.microsoft.com/office/drawing/2014/main" id="{FF8CF233-90C7-4B0C-BB12-0C017EAEBD8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68DDED9-68EB-4A00-A294-5C3BBCDE403F}"/>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979022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DC55C6-A581-4369-AED9-AD253F0937E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62A15379-8E45-49B1-BDA4-025E8C985C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C14724C-61B8-48A7-BB60-8195698D0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C212C360-36FA-480C-80B9-27227135BE43}"/>
              </a:ext>
            </a:extLst>
          </p:cNvPr>
          <p:cNvSpPr>
            <a:spLocks noGrp="1"/>
          </p:cNvSpPr>
          <p:nvPr>
            <p:ph type="dt" sz="half" idx="10"/>
          </p:nvPr>
        </p:nvSpPr>
        <p:spPr/>
        <p:txBody>
          <a:bodyPr/>
          <a:lstStyle/>
          <a:p>
            <a:fld id="{7EC7A986-DA68-4C44-8E00-98E768F70284}" type="datetimeFigureOut">
              <a:rPr lang="es-CO" smtClean="0"/>
              <a:t>14/05/2025</a:t>
            </a:fld>
            <a:endParaRPr lang="es-CO"/>
          </a:p>
        </p:txBody>
      </p:sp>
      <p:sp>
        <p:nvSpPr>
          <p:cNvPr id="6" name="Marcador de pie de página 5">
            <a:extLst>
              <a:ext uri="{FF2B5EF4-FFF2-40B4-BE49-F238E27FC236}">
                <a16:creationId xmlns:a16="http://schemas.microsoft.com/office/drawing/2014/main" id="{2964BD2E-C793-4F28-A7A2-6C49A286EAF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F078FCD-9437-464B-9DCA-D71C48E8886E}"/>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4090007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C96B48-3491-4900-AA6D-E31AE2BEE7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5506E55-F517-4B7B-BF53-3AC35827F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FAF4543-1BE4-413F-8EAD-E08DE65C2A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7A986-DA68-4C44-8E00-98E768F70284}" type="datetimeFigureOut">
              <a:rPr lang="es-CO" smtClean="0"/>
              <a:t>14/05/2025</a:t>
            </a:fld>
            <a:endParaRPr lang="es-CO"/>
          </a:p>
        </p:txBody>
      </p:sp>
      <p:sp>
        <p:nvSpPr>
          <p:cNvPr id="5" name="Marcador de pie de página 4">
            <a:extLst>
              <a:ext uri="{FF2B5EF4-FFF2-40B4-BE49-F238E27FC236}">
                <a16:creationId xmlns:a16="http://schemas.microsoft.com/office/drawing/2014/main" id="{DF1C1721-C9FF-4E51-8502-FBDD560AE2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86798083-CB9A-42E2-A95A-64ECCEBDF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227C0A-91BD-483D-A267-B15B19396287}" type="slidenum">
              <a:rPr lang="es-CO" smtClean="0"/>
              <a:t>‹Nº›</a:t>
            </a:fld>
            <a:endParaRPr lang="es-CO"/>
          </a:p>
        </p:txBody>
      </p:sp>
    </p:spTree>
    <p:extLst>
      <p:ext uri="{BB962C8B-B14F-4D97-AF65-F5344CB8AC3E}">
        <p14:creationId xmlns:p14="http://schemas.microsoft.com/office/powerpoint/2010/main" val="1637295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F35769E5-3A51-431E-9C31-3A20A203CBAC}"/>
              </a:ext>
            </a:extLst>
          </p:cNvPr>
          <p:cNvSpPr>
            <a:spLocks noGrp="1"/>
          </p:cNvSpPr>
          <p:nvPr>
            <p:ph type="subTitle" idx="1"/>
          </p:nvPr>
        </p:nvSpPr>
        <p:spPr>
          <a:xfrm>
            <a:off x="373238" y="3846746"/>
            <a:ext cx="4622508" cy="1105114"/>
          </a:xfrm>
        </p:spPr>
        <p:txBody>
          <a:bodyPr>
            <a:noAutofit/>
          </a:bodyPr>
          <a:lstStyle/>
          <a:p>
            <a:pPr algn="l"/>
            <a:r>
              <a:rPr lang="es-CO" sz="5400" dirty="0">
                <a:solidFill>
                  <a:schemeClr val="accent1">
                    <a:lumMod val="75000"/>
                  </a:schemeClr>
                </a:solidFill>
                <a:latin typeface="Helvetica Black"/>
              </a:rPr>
              <a:t> Smart Grass</a:t>
            </a:r>
            <a:endParaRPr lang="es-CO" sz="5400" dirty="0">
              <a:solidFill>
                <a:schemeClr val="accent1">
                  <a:lumMod val="75000"/>
                </a:schemeClr>
              </a:solidFill>
              <a:latin typeface="Anton"/>
            </a:endParaRPr>
          </a:p>
        </p:txBody>
      </p:sp>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058" y="1843737"/>
            <a:ext cx="1573948" cy="984359"/>
          </a:xfrm>
          <a:prstGeom prst="rect">
            <a:avLst/>
          </a:prstGeom>
        </p:spPr>
      </p:pic>
      <p:pic>
        <p:nvPicPr>
          <p:cNvPr id="9" name="Imagen 8">
            <a:extLst>
              <a:ext uri="{FF2B5EF4-FFF2-40B4-BE49-F238E27FC236}">
                <a16:creationId xmlns:a16="http://schemas.microsoft.com/office/drawing/2014/main" id="{6319D199-6B85-45BB-B64F-9167A8C57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71200" y="5465500"/>
            <a:ext cx="78121" cy="538168"/>
          </a:xfrm>
          <a:prstGeom prst="rect">
            <a:avLst/>
          </a:prstGeom>
        </p:spPr>
      </p:pic>
      <p:sp>
        <p:nvSpPr>
          <p:cNvPr id="11" name="Subtítulo 2">
            <a:extLst>
              <a:ext uri="{FF2B5EF4-FFF2-40B4-BE49-F238E27FC236}">
                <a16:creationId xmlns:a16="http://schemas.microsoft.com/office/drawing/2014/main" id="{53AB549D-C49A-4A8F-9ECE-163C371795A6}"/>
              </a:ext>
            </a:extLst>
          </p:cNvPr>
          <p:cNvSpPr txBox="1">
            <a:spLocks/>
          </p:cNvSpPr>
          <p:nvPr/>
        </p:nvSpPr>
        <p:spPr>
          <a:xfrm>
            <a:off x="998768" y="5465500"/>
            <a:ext cx="4155042" cy="53816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MX" sz="1800" b="0" kern="100" dirty="0">
                <a:solidFill>
                  <a:srgbClr val="000000"/>
                </a:solidFill>
                <a:effectLst/>
                <a:latin typeface="Times New Roman" panose="02020603050405020304" pitchFamily="18" charset="0"/>
                <a:ea typeface="Aptos"/>
                <a:cs typeface="Times New Roman" panose="02020603050405020304" pitchFamily="18" charset="0"/>
              </a:rPr>
              <a:t>Javier Berrio, Argenis Caro, Luis Amaya, Miguel Martínez</a:t>
            </a:r>
            <a:endParaRPr lang="es-419"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l"/>
            <a:endParaRPr lang="es-CO" sz="1800" dirty="0">
              <a:latin typeface="Antonio" pitchFamily="2" charset="0"/>
            </a:endParaRPr>
          </a:p>
        </p:txBody>
      </p:sp>
    </p:spTree>
    <p:extLst>
      <p:ext uri="{BB962C8B-B14F-4D97-AF65-F5344CB8AC3E}">
        <p14:creationId xmlns:p14="http://schemas.microsoft.com/office/powerpoint/2010/main" val="275705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822" name="Título 1">
            <a:extLst>
              <a:ext uri="{FF2B5EF4-FFF2-40B4-BE49-F238E27FC236}">
                <a16:creationId xmlns:a16="http://schemas.microsoft.com/office/drawing/2014/main" id="{7C43250F-ED2C-4208-AAA4-944084059146}"/>
              </a:ext>
            </a:extLst>
          </p:cNvPr>
          <p:cNvSpPr txBox="1">
            <a:spLocks/>
          </p:cNvSpPr>
          <p:nvPr/>
        </p:nvSpPr>
        <p:spPr>
          <a:xfrm>
            <a:off x="1225405" y="959440"/>
            <a:ext cx="7860538" cy="9843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2800" b="1" dirty="0">
                <a:solidFill>
                  <a:schemeClr val="accent1">
                    <a:lumMod val="75000"/>
                  </a:schemeClr>
                </a:solidFill>
                <a:latin typeface="Anton" pitchFamily="2" charset="0"/>
              </a:rPr>
              <a:t>Conclusiones</a:t>
            </a:r>
          </a:p>
        </p:txBody>
      </p:sp>
      <p:grpSp>
        <p:nvGrpSpPr>
          <p:cNvPr id="3" name="Google Shape;14249;p135">
            <a:extLst>
              <a:ext uri="{FF2B5EF4-FFF2-40B4-BE49-F238E27FC236}">
                <a16:creationId xmlns:a16="http://schemas.microsoft.com/office/drawing/2014/main" id="{C899F766-A458-CDBC-0042-D94AF49329EA}"/>
              </a:ext>
            </a:extLst>
          </p:cNvPr>
          <p:cNvGrpSpPr/>
          <p:nvPr/>
        </p:nvGrpSpPr>
        <p:grpSpPr>
          <a:xfrm>
            <a:off x="9227775" y="2506878"/>
            <a:ext cx="2609676" cy="1599850"/>
            <a:chOff x="-63679950" y="4093450"/>
            <a:chExt cx="320600" cy="317650"/>
          </a:xfrm>
          <a:solidFill>
            <a:schemeClr val="accent1">
              <a:lumMod val="75000"/>
            </a:schemeClr>
          </a:solidFill>
        </p:grpSpPr>
        <p:sp>
          <p:nvSpPr>
            <p:cNvPr id="4" name="Google Shape;14250;p135">
              <a:extLst>
                <a:ext uri="{FF2B5EF4-FFF2-40B4-BE49-F238E27FC236}">
                  <a16:creationId xmlns:a16="http://schemas.microsoft.com/office/drawing/2014/main" id="{C4C3CA39-175A-527D-4F0F-0889282016A4}"/>
                </a:ext>
              </a:extLst>
            </p:cNvPr>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251;p135">
              <a:extLst>
                <a:ext uri="{FF2B5EF4-FFF2-40B4-BE49-F238E27FC236}">
                  <a16:creationId xmlns:a16="http://schemas.microsoft.com/office/drawing/2014/main" id="{6F538D7F-BC94-E59E-7459-33018CBB23B4}"/>
                </a:ext>
              </a:extLst>
            </p:cNvPr>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252;p135">
              <a:extLst>
                <a:ext uri="{FF2B5EF4-FFF2-40B4-BE49-F238E27FC236}">
                  <a16:creationId xmlns:a16="http://schemas.microsoft.com/office/drawing/2014/main" id="{419D83BF-ED4F-9CDC-2EA5-F678B143DCB9}"/>
                </a:ext>
              </a:extLst>
            </p:cNvPr>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CuadroTexto 8">
            <a:extLst>
              <a:ext uri="{FF2B5EF4-FFF2-40B4-BE49-F238E27FC236}">
                <a16:creationId xmlns:a16="http://schemas.microsoft.com/office/drawing/2014/main" id="{E75E862A-58FF-4FDA-BE1C-EF73D8300AA7}"/>
              </a:ext>
            </a:extLst>
          </p:cNvPr>
          <p:cNvSpPr txBox="1"/>
          <p:nvPr/>
        </p:nvSpPr>
        <p:spPr>
          <a:xfrm>
            <a:off x="354549" y="2180038"/>
            <a:ext cx="8368538" cy="2038910"/>
          </a:xfrm>
          <a:prstGeom prst="rect">
            <a:avLst/>
          </a:prstGeom>
          <a:noFill/>
        </p:spPr>
        <p:txBody>
          <a:bodyPr wrap="square">
            <a:spAutoFit/>
          </a:bodyPr>
          <a:lstStyle/>
          <a:p>
            <a:r>
              <a:rPr lang="es-ES" sz="1800" dirty="0">
                <a:solidFill>
                  <a:schemeClr val="accent1">
                    <a:lumMod val="75000"/>
                  </a:schemeClr>
                </a:solidFill>
                <a:effectLst/>
                <a:latin typeface="Anton"/>
                <a:ea typeface="Times New Roman" panose="02020603050405020304" pitchFamily="18" charset="0"/>
                <a:cs typeface="Times New Roman" panose="02020603050405020304" pitchFamily="18" charset="0"/>
              </a:rPr>
              <a:t>El proyecto de control, emisión de gases de CO2 y producción de vidrio, cuyo objetivo central fue mejorar la gestión de los materiales en el inventario, optimizar la producción y reducir las emisiones de CO2, ha dado como resultado avances significativos en la eficiencia y sostenibilidad de la operación. La implementación de un sistema integral de control permitió obtener un manejo más preciso de los recursos a lo largo de la cadena de producción, asegurando una planificación eficiente </a:t>
            </a:r>
            <a:r>
              <a:rPr lang="es-E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 un mejor aprovechamiento de las materias primas.</a:t>
            </a:r>
            <a:endParaRPr lang="es-419"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CuadroTexto 13">
            <a:extLst>
              <a:ext uri="{FF2B5EF4-FFF2-40B4-BE49-F238E27FC236}">
                <a16:creationId xmlns:a16="http://schemas.microsoft.com/office/drawing/2014/main" id="{65F4E3A1-B01D-071D-6E8A-C1FC5AB6135E}"/>
              </a:ext>
            </a:extLst>
          </p:cNvPr>
          <p:cNvSpPr txBox="1"/>
          <p:nvPr/>
        </p:nvSpPr>
        <p:spPr>
          <a:xfrm>
            <a:off x="108997" y="4106728"/>
            <a:ext cx="8976946" cy="1264642"/>
          </a:xfrm>
          <a:prstGeom prst="rect">
            <a:avLst/>
          </a:prstGeom>
          <a:noFill/>
        </p:spPr>
        <p:txBody>
          <a:bodyPr wrap="square">
            <a:spAutoFit/>
          </a:bodyPr>
          <a:lstStyle/>
          <a:p>
            <a:pPr marL="228600">
              <a:lnSpc>
                <a:spcPct val="107000"/>
              </a:lnSpc>
              <a:spcAft>
                <a:spcPts val="800"/>
              </a:spcAft>
            </a:pPr>
            <a:r>
              <a:rPr lang="es-ES" sz="1800" kern="100" dirty="0">
                <a:solidFill>
                  <a:schemeClr val="accent1">
                    <a:lumMod val="75000"/>
                  </a:schemeClr>
                </a:solidFill>
                <a:effectLst/>
                <a:latin typeface="Anton"/>
                <a:ea typeface="Calibri" panose="020F0502020204030204" pitchFamily="34" charset="0"/>
                <a:cs typeface="Times New Roman" panose="02020603050405020304" pitchFamily="18" charset="0"/>
              </a:rPr>
              <a:t>Unos de los logros más importantes fue la optimización del inventario. Al contar con un sistema de monitoreo en tiempo real, se logró evitar tanto el exceso como la escasez de materiales clave, lo cual no solo redujo los costos asociados al almacenamiento y desperdicio, sino que también garantizó la continuidad de la producción sin interrupciones. </a:t>
            </a:r>
            <a:endParaRPr lang="es-419" sz="1800" kern="100" dirty="0">
              <a:solidFill>
                <a:schemeClr val="accent1">
                  <a:lumMod val="75000"/>
                </a:schemeClr>
              </a:solidFill>
              <a:effectLst/>
              <a:latin typeface="Anton"/>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32836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183" name="Título 1">
            <a:extLst>
              <a:ext uri="{FF2B5EF4-FFF2-40B4-BE49-F238E27FC236}">
                <a16:creationId xmlns:a16="http://schemas.microsoft.com/office/drawing/2014/main" id="{B20E1DEE-5635-49BF-9D5A-9B45F8A72E29}"/>
              </a:ext>
            </a:extLst>
          </p:cNvPr>
          <p:cNvSpPr txBox="1">
            <a:spLocks/>
          </p:cNvSpPr>
          <p:nvPr/>
        </p:nvSpPr>
        <p:spPr>
          <a:xfrm>
            <a:off x="673862" y="1451620"/>
            <a:ext cx="9253909" cy="6674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2800" b="1" dirty="0">
                <a:solidFill>
                  <a:srgbClr val="2D438E"/>
                </a:solidFill>
                <a:latin typeface="Anton" pitchFamily="2" charset="0"/>
              </a:rPr>
              <a:t>Gráficos</a:t>
            </a:r>
          </a:p>
        </p:txBody>
      </p:sp>
      <p:pic>
        <p:nvPicPr>
          <p:cNvPr id="3" name="Imagen 2">
            <a:extLst>
              <a:ext uri="{FF2B5EF4-FFF2-40B4-BE49-F238E27FC236}">
                <a16:creationId xmlns:a16="http://schemas.microsoft.com/office/drawing/2014/main" id="{A314F33F-0FA4-700A-F8B5-39C6DEA12D61}"/>
              </a:ext>
            </a:extLst>
          </p:cNvPr>
          <p:cNvPicPr>
            <a:picLocks noChangeAspect="1"/>
          </p:cNvPicPr>
          <p:nvPr/>
        </p:nvPicPr>
        <p:blipFill>
          <a:blip r:embed="rId4"/>
          <a:stretch>
            <a:fillRect/>
          </a:stretch>
        </p:blipFill>
        <p:spPr>
          <a:xfrm>
            <a:off x="398468" y="2298033"/>
            <a:ext cx="4910558" cy="2798893"/>
          </a:xfrm>
          <a:prstGeom prst="rect">
            <a:avLst/>
          </a:prstGeom>
        </p:spPr>
      </p:pic>
      <p:pic>
        <p:nvPicPr>
          <p:cNvPr id="4" name="Imagen 3">
            <a:extLst>
              <a:ext uri="{FF2B5EF4-FFF2-40B4-BE49-F238E27FC236}">
                <a16:creationId xmlns:a16="http://schemas.microsoft.com/office/drawing/2014/main" id="{E53EEA0A-5007-64B7-3FA4-0878DA674318}"/>
              </a:ext>
            </a:extLst>
          </p:cNvPr>
          <p:cNvPicPr>
            <a:picLocks noChangeAspect="1"/>
          </p:cNvPicPr>
          <p:nvPr/>
        </p:nvPicPr>
        <p:blipFill>
          <a:blip r:embed="rId5"/>
          <a:stretch>
            <a:fillRect/>
          </a:stretch>
        </p:blipFill>
        <p:spPr>
          <a:xfrm>
            <a:off x="6343651" y="2119086"/>
            <a:ext cx="4913682" cy="2798893"/>
          </a:xfrm>
          <a:prstGeom prst="rect">
            <a:avLst/>
          </a:prstGeom>
        </p:spPr>
      </p:pic>
      <p:pic>
        <p:nvPicPr>
          <p:cNvPr id="5" name="Imagen 4">
            <a:extLst>
              <a:ext uri="{FF2B5EF4-FFF2-40B4-BE49-F238E27FC236}">
                <a16:creationId xmlns:a16="http://schemas.microsoft.com/office/drawing/2014/main" id="{D240B01E-52D3-6088-8979-93BE3BE47C78}"/>
              </a:ext>
            </a:extLst>
          </p:cNvPr>
          <p:cNvPicPr>
            <a:picLocks noChangeAspect="1"/>
          </p:cNvPicPr>
          <p:nvPr/>
        </p:nvPicPr>
        <p:blipFill>
          <a:blip r:embed="rId6"/>
          <a:stretch>
            <a:fillRect/>
          </a:stretch>
        </p:blipFill>
        <p:spPr>
          <a:xfrm>
            <a:off x="5858384" y="5534757"/>
            <a:ext cx="5398949" cy="605736"/>
          </a:xfrm>
          <a:prstGeom prst="rect">
            <a:avLst/>
          </a:prstGeom>
        </p:spPr>
      </p:pic>
      <p:pic>
        <p:nvPicPr>
          <p:cNvPr id="8" name="Imagen 7">
            <a:extLst>
              <a:ext uri="{FF2B5EF4-FFF2-40B4-BE49-F238E27FC236}">
                <a16:creationId xmlns:a16="http://schemas.microsoft.com/office/drawing/2014/main" id="{D52FBFD9-5EF4-DCB6-1E89-2D090FCA08A4}"/>
              </a:ext>
            </a:extLst>
          </p:cNvPr>
          <p:cNvPicPr>
            <a:picLocks noChangeAspect="1"/>
          </p:cNvPicPr>
          <p:nvPr/>
        </p:nvPicPr>
        <p:blipFill>
          <a:blip r:embed="rId7"/>
          <a:stretch>
            <a:fillRect/>
          </a:stretch>
        </p:blipFill>
        <p:spPr>
          <a:xfrm>
            <a:off x="697323" y="5592817"/>
            <a:ext cx="4470400" cy="489615"/>
          </a:xfrm>
          <a:prstGeom prst="rect">
            <a:avLst/>
          </a:prstGeom>
        </p:spPr>
      </p:pic>
    </p:spTree>
    <p:extLst>
      <p:ext uri="{BB962C8B-B14F-4D97-AF65-F5344CB8AC3E}">
        <p14:creationId xmlns:p14="http://schemas.microsoft.com/office/powerpoint/2010/main" val="580824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2" name="3 Título">
            <a:extLst>
              <a:ext uri="{FF2B5EF4-FFF2-40B4-BE49-F238E27FC236}">
                <a16:creationId xmlns:a16="http://schemas.microsoft.com/office/drawing/2014/main" id="{F8951632-2AF2-563C-CB3B-28C7BB8CC3C4}"/>
              </a:ext>
            </a:extLst>
          </p:cNvPr>
          <p:cNvSpPr txBox="1">
            <a:spLocks/>
          </p:cNvSpPr>
          <p:nvPr/>
        </p:nvSpPr>
        <p:spPr>
          <a:xfrm>
            <a:off x="1421710" y="1162504"/>
            <a:ext cx="7774631" cy="1193371"/>
          </a:xfrm>
          <a:prstGeom prst="rect">
            <a:avLst/>
          </a:prstGeom>
        </p:spPr>
        <p:txBody>
          <a:bodyPr>
            <a:noAutofit/>
          </a:bodyPr>
          <a:lstStyle>
            <a:lvl1pPr>
              <a:defRPr>
                <a:latin typeface="+mj-lt"/>
                <a:ea typeface="+mj-ea"/>
                <a:cs typeface="+mj-cs"/>
              </a:defRPr>
            </a:lvl1pPr>
          </a:lstStyle>
          <a:p>
            <a:pPr algn="ctr"/>
            <a:r>
              <a:rPr lang="es-ES" sz="4800" b="1" kern="0" dirty="0">
                <a:solidFill>
                  <a:schemeClr val="accent1">
                    <a:lumMod val="75000"/>
                  </a:schemeClr>
                </a:solidFill>
                <a:latin typeface="Helvetica Black" pitchFamily="2" charset="0"/>
              </a:rPr>
              <a:t>Gráficos #2  </a:t>
            </a:r>
            <a:endParaRPr lang="es-CO" sz="4800" b="1" kern="0" dirty="0">
              <a:solidFill>
                <a:schemeClr val="accent1">
                  <a:lumMod val="75000"/>
                </a:schemeClr>
              </a:solidFill>
              <a:latin typeface="Helvetica Black" pitchFamily="2" charset="0"/>
            </a:endParaRPr>
          </a:p>
        </p:txBody>
      </p:sp>
      <p:pic>
        <p:nvPicPr>
          <p:cNvPr id="3" name="Imagen 2">
            <a:extLst>
              <a:ext uri="{FF2B5EF4-FFF2-40B4-BE49-F238E27FC236}">
                <a16:creationId xmlns:a16="http://schemas.microsoft.com/office/drawing/2014/main" id="{673FE7B9-5953-D5D2-0E0C-A24A920C2243}"/>
              </a:ext>
            </a:extLst>
          </p:cNvPr>
          <p:cNvPicPr>
            <a:picLocks noChangeAspect="1"/>
          </p:cNvPicPr>
          <p:nvPr/>
        </p:nvPicPr>
        <p:blipFill>
          <a:blip r:embed="rId4"/>
          <a:stretch>
            <a:fillRect/>
          </a:stretch>
        </p:blipFill>
        <p:spPr>
          <a:xfrm>
            <a:off x="1714275" y="1944914"/>
            <a:ext cx="7189500" cy="3634877"/>
          </a:xfrm>
          <a:prstGeom prst="rect">
            <a:avLst/>
          </a:prstGeom>
        </p:spPr>
      </p:pic>
      <p:pic>
        <p:nvPicPr>
          <p:cNvPr id="4" name="Imagen 3">
            <a:extLst>
              <a:ext uri="{FF2B5EF4-FFF2-40B4-BE49-F238E27FC236}">
                <a16:creationId xmlns:a16="http://schemas.microsoft.com/office/drawing/2014/main" id="{BC09E768-029F-BEC0-EB58-0FD8C0EFC893}"/>
              </a:ext>
            </a:extLst>
          </p:cNvPr>
          <p:cNvPicPr>
            <a:picLocks noChangeAspect="1"/>
          </p:cNvPicPr>
          <p:nvPr/>
        </p:nvPicPr>
        <p:blipFill>
          <a:blip r:embed="rId5"/>
          <a:stretch>
            <a:fillRect/>
          </a:stretch>
        </p:blipFill>
        <p:spPr>
          <a:xfrm>
            <a:off x="2159907" y="5695496"/>
            <a:ext cx="8205927" cy="536494"/>
          </a:xfrm>
          <a:prstGeom prst="rect">
            <a:avLst/>
          </a:prstGeom>
        </p:spPr>
      </p:pic>
    </p:spTree>
    <p:extLst>
      <p:ext uri="{BB962C8B-B14F-4D97-AF65-F5344CB8AC3E}">
        <p14:creationId xmlns:p14="http://schemas.microsoft.com/office/powerpoint/2010/main" val="236149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62" y="332609"/>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541341" y="2856207"/>
            <a:ext cx="5422138" cy="135757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7200" dirty="0">
                <a:solidFill>
                  <a:srgbClr val="2D438E"/>
                </a:solidFill>
                <a:latin typeface="Anton" pitchFamily="2" charset="0"/>
              </a:rPr>
              <a:t>¡GRACIAS!</a:t>
            </a:r>
            <a:endParaRPr lang="es-CO" sz="7200" dirty="0">
              <a:solidFill>
                <a:srgbClr val="2D438E"/>
              </a:solidFill>
              <a:latin typeface="Anton" pitchFamily="2" charset="0"/>
            </a:endParaRPr>
          </a:p>
        </p:txBody>
      </p:sp>
      <p:pic>
        <p:nvPicPr>
          <p:cNvPr id="2" name="Imagen 1">
            <a:extLst>
              <a:ext uri="{FF2B5EF4-FFF2-40B4-BE49-F238E27FC236}">
                <a16:creationId xmlns:a16="http://schemas.microsoft.com/office/drawing/2014/main" id="{A627D437-8947-D288-E942-D37F1F02FDDF}"/>
              </a:ext>
            </a:extLst>
          </p:cNvPr>
          <p:cNvPicPr>
            <a:picLocks noChangeAspect="1"/>
          </p:cNvPicPr>
          <p:nvPr/>
        </p:nvPicPr>
        <p:blipFill>
          <a:blip r:embed="rId4"/>
          <a:stretch>
            <a:fillRect/>
          </a:stretch>
        </p:blipFill>
        <p:spPr>
          <a:xfrm>
            <a:off x="8723086" y="4987362"/>
            <a:ext cx="3596368" cy="2013966"/>
          </a:xfrm>
          <a:prstGeom prst="rect">
            <a:avLst/>
          </a:prstGeom>
          <a:ln>
            <a:noFill/>
          </a:ln>
          <a:effectLst>
            <a:softEdge rad="112500"/>
          </a:effectLst>
        </p:spPr>
      </p:pic>
    </p:spTree>
    <p:extLst>
      <p:ext uri="{BB962C8B-B14F-4D97-AF65-F5344CB8AC3E}">
        <p14:creationId xmlns:p14="http://schemas.microsoft.com/office/powerpoint/2010/main" val="893523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161" y="335448"/>
            <a:ext cx="1573948" cy="984359"/>
          </a:xfrm>
          <a:prstGeom prst="rect">
            <a:avLst/>
          </a:prstGeom>
        </p:spPr>
      </p:pic>
      <p:sp>
        <p:nvSpPr>
          <p:cNvPr id="11" name="Subtítulo 2">
            <a:extLst>
              <a:ext uri="{FF2B5EF4-FFF2-40B4-BE49-F238E27FC236}">
                <a16:creationId xmlns:a16="http://schemas.microsoft.com/office/drawing/2014/main" id="{53AB549D-C49A-4A8F-9ECE-163C371795A6}"/>
              </a:ext>
            </a:extLst>
          </p:cNvPr>
          <p:cNvSpPr txBox="1">
            <a:spLocks/>
          </p:cNvSpPr>
          <p:nvPr/>
        </p:nvSpPr>
        <p:spPr>
          <a:xfrm>
            <a:off x="3557240" y="3021980"/>
            <a:ext cx="8017726" cy="3367669"/>
          </a:xfrm>
          <a:prstGeom prst="rect">
            <a:avLst/>
          </a:prstGeom>
        </p:spPr>
        <p:txBody>
          <a:bodyPr vert="horz" lIns="91440" tIns="45720" rIns="91440" bIns="45720" rtlCol="0">
            <a:normAutofit fontScale="4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11000" b="1" kern="0"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Desarrollo de Software en Java para la gestión de problemas con la producción, Venta y control de emisiones de CO2 del Vidrio</a:t>
            </a:r>
            <a:endParaRPr lang="es-419" sz="11000" b="1" kern="0"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l"/>
            <a:endParaRPr lang="es-CO" sz="3200" dirty="0">
              <a:latin typeface="Antonio" pitchFamily="2" charset="0"/>
              <a:cs typeface="Arial" panose="020B0604020202020204" pitchFamily="34" charset="0"/>
            </a:endParaRPr>
          </a:p>
        </p:txBody>
      </p:sp>
    </p:spTree>
    <p:extLst>
      <p:ext uri="{BB962C8B-B14F-4D97-AF65-F5344CB8AC3E}">
        <p14:creationId xmlns:p14="http://schemas.microsoft.com/office/powerpoint/2010/main" val="2674722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673862" y="1649577"/>
            <a:ext cx="2171307" cy="719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9659388F-893A-491B-924F-10109D24F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19" name="Subtítulo 2">
            <a:extLst>
              <a:ext uri="{FF2B5EF4-FFF2-40B4-BE49-F238E27FC236}">
                <a16:creationId xmlns:a16="http://schemas.microsoft.com/office/drawing/2014/main" id="{7C355C5A-BBF9-43DA-AD30-45221A767BCD}"/>
              </a:ext>
            </a:extLst>
          </p:cNvPr>
          <p:cNvSpPr txBox="1">
            <a:spLocks/>
          </p:cNvSpPr>
          <p:nvPr/>
        </p:nvSpPr>
        <p:spPr>
          <a:xfrm>
            <a:off x="673862" y="1732660"/>
            <a:ext cx="4957504" cy="9843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4000" dirty="0">
                <a:solidFill>
                  <a:srgbClr val="2D438E"/>
                </a:solidFill>
                <a:latin typeface="Antonio" pitchFamily="2" charset="0"/>
              </a:rPr>
              <a:t>Introducción</a:t>
            </a:r>
            <a:endParaRPr lang="es-CO" sz="4000" dirty="0">
              <a:solidFill>
                <a:srgbClr val="2D438E"/>
              </a:solidFill>
              <a:latin typeface="Antonio" pitchFamily="2" charset="0"/>
            </a:endParaRPr>
          </a:p>
        </p:txBody>
      </p:sp>
      <p:sp>
        <p:nvSpPr>
          <p:cNvPr id="20" name="Subtítulo 2">
            <a:extLst>
              <a:ext uri="{FF2B5EF4-FFF2-40B4-BE49-F238E27FC236}">
                <a16:creationId xmlns:a16="http://schemas.microsoft.com/office/drawing/2014/main" id="{E1D45A47-44AF-414B-8214-2DC5F8F86782}"/>
              </a:ext>
            </a:extLst>
          </p:cNvPr>
          <p:cNvSpPr txBox="1">
            <a:spLocks/>
          </p:cNvSpPr>
          <p:nvPr/>
        </p:nvSpPr>
        <p:spPr>
          <a:xfrm>
            <a:off x="673861" y="3255128"/>
            <a:ext cx="9250723" cy="2699623"/>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419" sz="5900" b="1" dirty="0">
                <a:solidFill>
                  <a:schemeClr val="accent1">
                    <a:lumMod val="75000"/>
                  </a:schemeClr>
                </a:solidFill>
              </a:rPr>
              <a:t>La industria del vidrio enfrenta retos clave, como la reducción de emisiones de CO2 y la optimización de procesos productivos y comerciales. Este proyecto propone el desarrollo de un software en Java que gestiona de forma integral la producción, las emisiones y las ventas, promoviendo la eficiencia operativa</a:t>
            </a:r>
          </a:p>
          <a:p>
            <a:pPr algn="l"/>
            <a:endParaRPr lang="es-CO" sz="1800" dirty="0">
              <a:latin typeface="Antonio" pitchFamily="2" charset="0"/>
              <a:cs typeface="Arial" panose="020B0604020202020204" pitchFamily="34" charset="0"/>
            </a:endParaRPr>
          </a:p>
        </p:txBody>
      </p:sp>
    </p:spTree>
    <p:extLst>
      <p:ext uri="{BB962C8B-B14F-4D97-AF65-F5344CB8AC3E}">
        <p14:creationId xmlns:p14="http://schemas.microsoft.com/office/powerpoint/2010/main" val="1165171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7743E6-45FF-48AF-8AE0-93D0A70CB771}"/>
              </a:ext>
            </a:extLst>
          </p:cNvPr>
          <p:cNvSpPr>
            <a:spLocks noGrp="1"/>
          </p:cNvSpPr>
          <p:nvPr>
            <p:ph type="ctrTitle"/>
          </p:nvPr>
        </p:nvSpPr>
        <p:spPr>
          <a:xfrm>
            <a:off x="2859639" y="1259765"/>
            <a:ext cx="6472721" cy="984359"/>
          </a:xfrm>
        </p:spPr>
        <p:txBody>
          <a:bodyPr>
            <a:normAutofit/>
          </a:bodyPr>
          <a:lstStyle/>
          <a:p>
            <a:pPr algn="l"/>
            <a:r>
              <a:rPr lang="es-CO" sz="4400" dirty="0">
                <a:solidFill>
                  <a:srgbClr val="2D438E"/>
                </a:solidFill>
                <a:latin typeface="Anton" pitchFamily="2" charset="0"/>
              </a:rPr>
              <a:t>Descripción del problema</a:t>
            </a:r>
          </a:p>
        </p:txBody>
      </p:sp>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pic>
        <p:nvPicPr>
          <p:cNvPr id="9" name="Imagen 8">
            <a:extLst>
              <a:ext uri="{FF2B5EF4-FFF2-40B4-BE49-F238E27FC236}">
                <a16:creationId xmlns:a16="http://schemas.microsoft.com/office/drawing/2014/main" id="{6319D199-6B85-45BB-B64F-9167A8C57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6264623" y="2523828"/>
            <a:ext cx="162355" cy="1118450"/>
          </a:xfrm>
          <a:prstGeom prst="rect">
            <a:avLst/>
          </a:prstGeom>
        </p:spPr>
      </p:pic>
      <p:sp>
        <p:nvSpPr>
          <p:cNvPr id="11" name="Subtítulo 2">
            <a:extLst>
              <a:ext uri="{FF2B5EF4-FFF2-40B4-BE49-F238E27FC236}">
                <a16:creationId xmlns:a16="http://schemas.microsoft.com/office/drawing/2014/main" id="{53AB549D-C49A-4A8F-9ECE-163C371795A6}"/>
              </a:ext>
            </a:extLst>
          </p:cNvPr>
          <p:cNvSpPr txBox="1">
            <a:spLocks/>
          </p:cNvSpPr>
          <p:nvPr/>
        </p:nvSpPr>
        <p:spPr>
          <a:xfrm>
            <a:off x="5666874" y="3215575"/>
            <a:ext cx="6172198" cy="17386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419" sz="2200" b="1" dirty="0">
                <a:solidFill>
                  <a:schemeClr val="accent1">
                    <a:lumMod val="75000"/>
                  </a:schemeClr>
                </a:solidFill>
                <a:effectLst/>
                <a:latin typeface="Helvetica" panose="020B0604020202020204" pitchFamily="34" charset="0"/>
                <a:ea typeface="Calibri" panose="020F0502020204030204" pitchFamily="34" charset="0"/>
                <a:cs typeface="Times New Roman" panose="02020603050405020304" pitchFamily="18" charset="0"/>
              </a:rPr>
              <a:t>El CO2 es un problema ya que muchas empresas no saben que tanto gases se libera a la hora de la fabricación y no saben que dañan significativamente al medio ambiente, este problema no solo se puede ver en nuestra ciudad sino también a nivel nacional e internacional ya que la mayoría de industrias no les importa mucho el entorno.</a:t>
            </a:r>
            <a:endParaRPr lang="es-CO" sz="2200" dirty="0">
              <a:solidFill>
                <a:schemeClr val="accent1">
                  <a:lumMod val="75000"/>
                </a:schemeClr>
              </a:solidFill>
              <a:latin typeface="Antonio" pitchFamily="2" charset="0"/>
              <a:cs typeface="Arial" panose="020B0604020202020204" pitchFamily="34" charset="0"/>
            </a:endParaRPr>
          </a:p>
        </p:txBody>
      </p:sp>
      <p:sp>
        <p:nvSpPr>
          <p:cNvPr id="12" name="Subtítulo 2">
            <a:extLst>
              <a:ext uri="{FF2B5EF4-FFF2-40B4-BE49-F238E27FC236}">
                <a16:creationId xmlns:a16="http://schemas.microsoft.com/office/drawing/2014/main" id="{FE84F7E7-3D3D-4873-8847-3B60D0B63C9A}"/>
              </a:ext>
            </a:extLst>
          </p:cNvPr>
          <p:cNvSpPr txBox="1">
            <a:spLocks/>
          </p:cNvSpPr>
          <p:nvPr/>
        </p:nvSpPr>
        <p:spPr>
          <a:xfrm>
            <a:off x="6542809" y="2439876"/>
            <a:ext cx="2642647" cy="39969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dirty="0">
              <a:solidFill>
                <a:srgbClr val="2D438E"/>
              </a:solidFill>
              <a:latin typeface="Antonio" pitchFamily="2" charset="0"/>
            </a:endParaRPr>
          </a:p>
        </p:txBody>
      </p:sp>
      <p:sp>
        <p:nvSpPr>
          <p:cNvPr id="17" name="Título 1">
            <a:extLst>
              <a:ext uri="{FF2B5EF4-FFF2-40B4-BE49-F238E27FC236}">
                <a16:creationId xmlns:a16="http://schemas.microsoft.com/office/drawing/2014/main" id="{6B481272-0A66-40A3-A43F-6ABE95DEDFCA}"/>
              </a:ext>
            </a:extLst>
          </p:cNvPr>
          <p:cNvSpPr txBox="1">
            <a:spLocks/>
          </p:cNvSpPr>
          <p:nvPr/>
        </p:nvSpPr>
        <p:spPr>
          <a:xfrm>
            <a:off x="673862" y="1772128"/>
            <a:ext cx="2171307" cy="719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9659388F-893A-491B-924F-10109D24F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260971" y="2512519"/>
            <a:ext cx="162355" cy="1118450"/>
          </a:xfrm>
          <a:prstGeom prst="rect">
            <a:avLst/>
          </a:prstGeom>
        </p:spPr>
      </p:pic>
      <p:sp>
        <p:nvSpPr>
          <p:cNvPr id="20" name="Subtítulo 2">
            <a:extLst>
              <a:ext uri="{FF2B5EF4-FFF2-40B4-BE49-F238E27FC236}">
                <a16:creationId xmlns:a16="http://schemas.microsoft.com/office/drawing/2014/main" id="{E1D45A47-44AF-414B-8214-2DC5F8F86782}"/>
              </a:ext>
            </a:extLst>
          </p:cNvPr>
          <p:cNvSpPr txBox="1">
            <a:spLocks/>
          </p:cNvSpPr>
          <p:nvPr/>
        </p:nvSpPr>
        <p:spPr>
          <a:xfrm>
            <a:off x="673862" y="3215575"/>
            <a:ext cx="4635164" cy="280679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2200" b="1" kern="0" dirty="0">
                <a:solidFill>
                  <a:schemeClr val="accent1">
                    <a:lumMod val="75000"/>
                  </a:schemeClr>
                </a:solidFill>
                <a:latin typeface="Helvetica" pitchFamily="2" charset="0"/>
              </a:rPr>
              <a:t>El problema además de causar perdidas, genera mucha liberación de CO2 y no sabemos cuanto se libera, ya que muchas empresas necesitan un programa u aplicativo para resolverlo y llevar un orden de los materiales en la producción del vidrio.</a:t>
            </a:r>
            <a:endParaRPr lang="es-CO" sz="1800" b="1" kern="0" dirty="0">
              <a:solidFill>
                <a:schemeClr val="bg1"/>
              </a:solidFill>
              <a:latin typeface="Helvetica" pitchFamily="2" charset="0"/>
            </a:endParaRPr>
          </a:p>
        </p:txBody>
      </p:sp>
    </p:spTree>
    <p:extLst>
      <p:ext uri="{BB962C8B-B14F-4D97-AF65-F5344CB8AC3E}">
        <p14:creationId xmlns:p14="http://schemas.microsoft.com/office/powerpoint/2010/main" val="3010244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673862" y="1649577"/>
            <a:ext cx="2171307" cy="719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dirty="0">
                <a:solidFill>
                  <a:srgbClr val="2D438E"/>
                </a:solidFill>
                <a:latin typeface="Anton" pitchFamily="2" charset="0"/>
              </a:rPr>
              <a:t>XX</a:t>
            </a:r>
            <a:endParaRPr lang="es-CO" sz="4000" dirty="0">
              <a:solidFill>
                <a:srgbClr val="2D438E"/>
              </a:solidFill>
              <a:latin typeface="Anton" pitchFamily="2" charset="0"/>
            </a:endParaRPr>
          </a:p>
        </p:txBody>
      </p:sp>
      <p:pic>
        <p:nvPicPr>
          <p:cNvPr id="18" name="Imagen 17">
            <a:extLst>
              <a:ext uri="{FF2B5EF4-FFF2-40B4-BE49-F238E27FC236}">
                <a16:creationId xmlns:a16="http://schemas.microsoft.com/office/drawing/2014/main" id="{9659388F-893A-491B-924F-10109D24F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012947" y="2637991"/>
            <a:ext cx="78121" cy="538168"/>
          </a:xfrm>
          <a:prstGeom prst="rect">
            <a:avLst/>
          </a:prstGeom>
        </p:spPr>
      </p:pic>
      <p:sp>
        <p:nvSpPr>
          <p:cNvPr id="19" name="Subtítulo 2">
            <a:extLst>
              <a:ext uri="{FF2B5EF4-FFF2-40B4-BE49-F238E27FC236}">
                <a16:creationId xmlns:a16="http://schemas.microsoft.com/office/drawing/2014/main" id="{7C355C5A-BBF9-43DA-AD30-45221A767BCD}"/>
              </a:ext>
            </a:extLst>
          </p:cNvPr>
          <p:cNvSpPr txBox="1">
            <a:spLocks/>
          </p:cNvSpPr>
          <p:nvPr/>
        </p:nvSpPr>
        <p:spPr>
          <a:xfrm>
            <a:off x="673862" y="2317325"/>
            <a:ext cx="2642647" cy="39969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dirty="0">
                <a:solidFill>
                  <a:srgbClr val="2D438E"/>
                </a:solidFill>
                <a:latin typeface="Antonio" pitchFamily="2" charset="0"/>
              </a:rPr>
              <a:t>XXXXXXXX</a:t>
            </a:r>
            <a:endParaRPr lang="es-CO" dirty="0">
              <a:solidFill>
                <a:srgbClr val="2D438E"/>
              </a:solidFill>
              <a:latin typeface="Antonio" pitchFamily="2" charset="0"/>
            </a:endParaRPr>
          </a:p>
        </p:txBody>
      </p:sp>
      <p:sp>
        <p:nvSpPr>
          <p:cNvPr id="20" name="Subtítulo 2">
            <a:extLst>
              <a:ext uri="{FF2B5EF4-FFF2-40B4-BE49-F238E27FC236}">
                <a16:creationId xmlns:a16="http://schemas.microsoft.com/office/drawing/2014/main" id="{E1D45A47-44AF-414B-8214-2DC5F8F86782}"/>
              </a:ext>
            </a:extLst>
          </p:cNvPr>
          <p:cNvSpPr txBox="1">
            <a:spLocks/>
          </p:cNvSpPr>
          <p:nvPr/>
        </p:nvSpPr>
        <p:spPr>
          <a:xfrm>
            <a:off x="-1435675" y="2936391"/>
            <a:ext cx="7574592" cy="9216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dirty="0">
              <a:latin typeface="Antonio" pitchFamily="2" charset="0"/>
              <a:cs typeface="Arial" panose="020B0604020202020204" pitchFamily="34" charset="0"/>
            </a:endParaRPr>
          </a:p>
        </p:txBody>
      </p:sp>
      <p:sp>
        <p:nvSpPr>
          <p:cNvPr id="14" name="Título 1">
            <a:extLst>
              <a:ext uri="{FF2B5EF4-FFF2-40B4-BE49-F238E27FC236}">
                <a16:creationId xmlns:a16="http://schemas.microsoft.com/office/drawing/2014/main" id="{1EEDE4E2-BDB0-413E-9223-CFF53F5C13EC}"/>
              </a:ext>
            </a:extLst>
          </p:cNvPr>
          <p:cNvSpPr txBox="1">
            <a:spLocks/>
          </p:cNvSpPr>
          <p:nvPr/>
        </p:nvSpPr>
        <p:spPr>
          <a:xfrm>
            <a:off x="673861" y="5498308"/>
            <a:ext cx="647231" cy="71962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6600" dirty="0">
                <a:solidFill>
                  <a:schemeClr val="bg1"/>
                </a:solidFill>
                <a:latin typeface="Anton" pitchFamily="2" charset="0"/>
              </a:rPr>
              <a:t>“</a:t>
            </a:r>
            <a:endParaRPr lang="es-CO" sz="6600" dirty="0">
              <a:solidFill>
                <a:schemeClr val="bg1"/>
              </a:solidFill>
              <a:latin typeface="Anton" pitchFamily="2" charset="0"/>
            </a:endParaRPr>
          </a:p>
        </p:txBody>
      </p:sp>
      <p:sp>
        <p:nvSpPr>
          <p:cNvPr id="11" name="Subtítulo 2">
            <a:extLst>
              <a:ext uri="{FF2B5EF4-FFF2-40B4-BE49-F238E27FC236}">
                <a16:creationId xmlns:a16="http://schemas.microsoft.com/office/drawing/2014/main" id="{53AB549D-C49A-4A8F-9ECE-163C371795A6}"/>
              </a:ext>
            </a:extLst>
          </p:cNvPr>
          <p:cNvSpPr txBox="1">
            <a:spLocks/>
          </p:cNvSpPr>
          <p:nvPr/>
        </p:nvSpPr>
        <p:spPr>
          <a:xfrm>
            <a:off x="673861" y="5521761"/>
            <a:ext cx="4759929" cy="90605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1800" dirty="0" err="1">
                <a:solidFill>
                  <a:schemeClr val="bg1"/>
                </a:solidFill>
                <a:latin typeface="Antonio" pitchFamily="2" charset="0"/>
                <a:cs typeface="Arial" panose="020B0604020202020204" pitchFamily="34" charset="0"/>
              </a:rPr>
              <a:t>Lorem</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ipsum</a:t>
            </a:r>
            <a:r>
              <a:rPr lang="es-ES" sz="1800" dirty="0">
                <a:solidFill>
                  <a:schemeClr val="bg1"/>
                </a:solidFill>
                <a:latin typeface="Antonio" pitchFamily="2" charset="0"/>
                <a:cs typeface="Arial" panose="020B0604020202020204" pitchFamily="34" charset="0"/>
              </a:rPr>
              <a:t> dolor </a:t>
            </a:r>
            <a:r>
              <a:rPr lang="es-ES" sz="1800" dirty="0" err="1">
                <a:solidFill>
                  <a:schemeClr val="bg1"/>
                </a:solidFill>
                <a:latin typeface="Antonio" pitchFamily="2" charset="0"/>
                <a:cs typeface="Arial" panose="020B0604020202020204" pitchFamily="34" charset="0"/>
              </a:rPr>
              <a:t>sit</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Lorem</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ipsum</a:t>
            </a:r>
            <a:r>
              <a:rPr lang="es-ES" sz="1800" dirty="0">
                <a:solidFill>
                  <a:schemeClr val="bg1"/>
                </a:solidFill>
                <a:latin typeface="Antonio" pitchFamily="2" charset="0"/>
                <a:cs typeface="Arial" panose="020B0604020202020204" pitchFamily="34" charset="0"/>
              </a:rPr>
              <a:t> dolor </a:t>
            </a:r>
            <a:r>
              <a:rPr lang="es-ES" sz="1800" dirty="0" err="1">
                <a:solidFill>
                  <a:schemeClr val="bg1"/>
                </a:solidFill>
                <a:latin typeface="Antonio" pitchFamily="2" charset="0"/>
                <a:cs typeface="Arial" panose="020B0604020202020204" pitchFamily="34" charset="0"/>
              </a:rPr>
              <a:t>sit</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amet</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consectetuer</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adipiscing</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elit</a:t>
            </a:r>
            <a:r>
              <a:rPr lang="es-ES" sz="1800" dirty="0">
                <a:solidFill>
                  <a:schemeClr val="bg1"/>
                </a:solidFill>
                <a:latin typeface="Antonio" pitchFamily="2" charset="0"/>
                <a:cs typeface="Arial" panose="020B0604020202020204" pitchFamily="34" charset="0"/>
              </a:rPr>
              <a:t>, sed </a:t>
            </a:r>
            <a:r>
              <a:rPr lang="es-ES" sz="1800" dirty="0" err="1">
                <a:solidFill>
                  <a:schemeClr val="bg1"/>
                </a:solidFill>
                <a:latin typeface="Antonio" pitchFamily="2" charset="0"/>
                <a:cs typeface="Arial" panose="020B0604020202020204" pitchFamily="34" charset="0"/>
              </a:rPr>
              <a:t>diam</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nonummy</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nibh</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euismod</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tinLorem</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ipsum</a:t>
            </a:r>
            <a:r>
              <a:rPr lang="es-ES" sz="1800" dirty="0">
                <a:solidFill>
                  <a:schemeClr val="bg1"/>
                </a:solidFill>
                <a:latin typeface="Antonio" pitchFamily="2" charset="0"/>
                <a:cs typeface="Arial" panose="020B0604020202020204" pitchFamily="34" charset="0"/>
              </a:rPr>
              <a:t> dolor </a:t>
            </a:r>
            <a:r>
              <a:rPr lang="es-ES" sz="1800" dirty="0" err="1">
                <a:solidFill>
                  <a:schemeClr val="bg1"/>
                </a:solidFill>
                <a:latin typeface="Antonio" pitchFamily="2" charset="0"/>
                <a:cs typeface="Arial" panose="020B0604020202020204" pitchFamily="34" charset="0"/>
              </a:rPr>
              <a:t>sit</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amet</a:t>
            </a:r>
            <a:r>
              <a:rPr lang="es-ES" sz="1800" dirty="0">
                <a:solidFill>
                  <a:schemeClr val="bg1"/>
                </a:solidFill>
                <a:latin typeface="Antonio" pitchFamily="2" charset="0"/>
                <a:cs typeface="Arial" panose="020B0604020202020204" pitchFamily="34" charset="0"/>
              </a:rPr>
              <a:t>, </a:t>
            </a:r>
            <a:r>
              <a:rPr lang="es-ES" sz="1800" dirty="0" err="1">
                <a:solidFill>
                  <a:schemeClr val="bg1"/>
                </a:solidFill>
                <a:latin typeface="Antonio" pitchFamily="2" charset="0"/>
                <a:cs typeface="Arial" panose="020B0604020202020204" pitchFamily="34" charset="0"/>
              </a:rPr>
              <a:t>consectetuer</a:t>
            </a:r>
            <a:endParaRPr lang="es-CO" sz="1800" dirty="0">
              <a:solidFill>
                <a:schemeClr val="bg1"/>
              </a:solidFill>
              <a:latin typeface="Antonio" pitchFamily="2" charset="0"/>
              <a:cs typeface="Arial" panose="020B0604020202020204" pitchFamily="34" charset="0"/>
            </a:endParaRPr>
          </a:p>
        </p:txBody>
      </p:sp>
      <p:pic>
        <p:nvPicPr>
          <p:cNvPr id="3" name="Imagen 2">
            <a:extLst>
              <a:ext uri="{FF2B5EF4-FFF2-40B4-BE49-F238E27FC236}">
                <a16:creationId xmlns:a16="http://schemas.microsoft.com/office/drawing/2014/main" id="{099E53D5-BEDE-EE4E-C6EF-BDF805200DE9}"/>
              </a:ext>
            </a:extLst>
          </p:cNvPr>
          <p:cNvPicPr>
            <a:picLocks noChangeAspect="1"/>
          </p:cNvPicPr>
          <p:nvPr/>
        </p:nvPicPr>
        <p:blipFill>
          <a:blip r:embed="rId5"/>
          <a:stretch>
            <a:fillRect/>
          </a:stretch>
        </p:blipFill>
        <p:spPr>
          <a:xfrm>
            <a:off x="-16955" y="1"/>
            <a:ext cx="12207609" cy="6858000"/>
          </a:xfrm>
          <a:prstGeom prst="rect">
            <a:avLst/>
          </a:prstGeom>
        </p:spPr>
      </p:pic>
    </p:spTree>
    <p:extLst>
      <p:ext uri="{BB962C8B-B14F-4D97-AF65-F5344CB8AC3E}">
        <p14:creationId xmlns:p14="http://schemas.microsoft.com/office/powerpoint/2010/main" val="3414078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671903" y="1366969"/>
            <a:ext cx="3735102" cy="719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dirty="0">
                <a:solidFill>
                  <a:srgbClr val="2D438E"/>
                </a:solidFill>
                <a:latin typeface="Anton" pitchFamily="2" charset="0"/>
              </a:rPr>
              <a:t>Objetivo general</a:t>
            </a:r>
          </a:p>
        </p:txBody>
      </p:sp>
      <p:pic>
        <p:nvPicPr>
          <p:cNvPr id="18" name="Imagen 17">
            <a:extLst>
              <a:ext uri="{FF2B5EF4-FFF2-40B4-BE49-F238E27FC236}">
                <a16:creationId xmlns:a16="http://schemas.microsoft.com/office/drawing/2014/main" id="{9659388F-893A-491B-924F-10109D24F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266514" y="1727994"/>
            <a:ext cx="201943" cy="1391166"/>
          </a:xfrm>
          <a:prstGeom prst="rect">
            <a:avLst/>
          </a:prstGeom>
        </p:spPr>
      </p:pic>
      <p:sp>
        <p:nvSpPr>
          <p:cNvPr id="19" name="Subtítulo 2">
            <a:extLst>
              <a:ext uri="{FF2B5EF4-FFF2-40B4-BE49-F238E27FC236}">
                <a16:creationId xmlns:a16="http://schemas.microsoft.com/office/drawing/2014/main" id="{7C355C5A-BBF9-43DA-AD30-45221A767BCD}"/>
              </a:ext>
            </a:extLst>
          </p:cNvPr>
          <p:cNvSpPr txBox="1">
            <a:spLocks/>
          </p:cNvSpPr>
          <p:nvPr/>
        </p:nvSpPr>
        <p:spPr>
          <a:xfrm>
            <a:off x="538553" y="2923804"/>
            <a:ext cx="7833922" cy="2567227"/>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4000" b="1" kern="0" dirty="0">
                <a:solidFill>
                  <a:schemeClr val="accent1">
                    <a:lumMod val="75000"/>
                  </a:schemeClr>
                </a:solidFill>
                <a:latin typeface="Helvetica" pitchFamily="2" charset="0"/>
              </a:rPr>
              <a:t>Desarrollar un aplicativo en java para una solución que busque cumplir con los problemas de producción y control de CO2 del vidrio en la empresa ALUMIGLASS </a:t>
            </a:r>
            <a:r>
              <a:rPr lang="es-ES" sz="2400" b="1" kern="0" dirty="0">
                <a:solidFill>
                  <a:schemeClr val="bg1"/>
                </a:solidFill>
                <a:latin typeface="Helvetica" pitchFamily="2" charset="0"/>
              </a:rPr>
              <a:t>CARIBE. </a:t>
            </a:r>
            <a:endParaRPr lang="es-CO" sz="2400" b="1" kern="0" dirty="0">
              <a:solidFill>
                <a:schemeClr val="bg1"/>
              </a:solidFill>
              <a:latin typeface="Helvetica" pitchFamily="2" charset="0"/>
            </a:endParaRPr>
          </a:p>
          <a:p>
            <a:pPr algn="l"/>
            <a:endParaRPr lang="es-ES" b="1" dirty="0">
              <a:solidFill>
                <a:srgbClr val="2D438E"/>
              </a:solidFill>
              <a:latin typeface="Antonio" pitchFamily="2" charset="0"/>
            </a:endParaRPr>
          </a:p>
        </p:txBody>
      </p:sp>
      <p:pic>
        <p:nvPicPr>
          <p:cNvPr id="5" name="Imagen 4">
            <a:extLst>
              <a:ext uri="{FF2B5EF4-FFF2-40B4-BE49-F238E27FC236}">
                <a16:creationId xmlns:a16="http://schemas.microsoft.com/office/drawing/2014/main" id="{17257718-FE0A-C412-8201-9D4EDC0E830E}"/>
              </a:ext>
            </a:extLst>
          </p:cNvPr>
          <p:cNvPicPr>
            <a:picLocks noChangeAspect="1"/>
          </p:cNvPicPr>
          <p:nvPr/>
        </p:nvPicPr>
        <p:blipFill>
          <a:blip r:embed="rId5"/>
          <a:stretch>
            <a:fillRect/>
          </a:stretch>
        </p:blipFill>
        <p:spPr>
          <a:xfrm>
            <a:off x="8115621" y="2086598"/>
            <a:ext cx="3109229" cy="3115326"/>
          </a:xfrm>
          <a:prstGeom prst="rect">
            <a:avLst/>
          </a:prstGeom>
        </p:spPr>
      </p:pic>
      <p:pic>
        <p:nvPicPr>
          <p:cNvPr id="6" name="Imagen 5">
            <a:extLst>
              <a:ext uri="{FF2B5EF4-FFF2-40B4-BE49-F238E27FC236}">
                <a16:creationId xmlns:a16="http://schemas.microsoft.com/office/drawing/2014/main" id="{22DF4D24-5C57-F2EE-D072-3F7F4E661A62}"/>
              </a:ext>
            </a:extLst>
          </p:cNvPr>
          <p:cNvPicPr>
            <a:picLocks noChangeAspect="1"/>
          </p:cNvPicPr>
          <p:nvPr/>
        </p:nvPicPr>
        <p:blipFill>
          <a:blip r:embed="rId6"/>
          <a:stretch>
            <a:fillRect/>
          </a:stretch>
        </p:blipFill>
        <p:spPr>
          <a:xfrm>
            <a:off x="9302246" y="1073575"/>
            <a:ext cx="2889754" cy="2901948"/>
          </a:xfrm>
          <a:prstGeom prst="rect">
            <a:avLst/>
          </a:prstGeom>
        </p:spPr>
      </p:pic>
      <p:pic>
        <p:nvPicPr>
          <p:cNvPr id="8" name="Imagen 7">
            <a:extLst>
              <a:ext uri="{FF2B5EF4-FFF2-40B4-BE49-F238E27FC236}">
                <a16:creationId xmlns:a16="http://schemas.microsoft.com/office/drawing/2014/main" id="{9B27FD51-DDD6-07FB-7770-EE68D64F181B}"/>
              </a:ext>
            </a:extLst>
          </p:cNvPr>
          <p:cNvPicPr>
            <a:picLocks noChangeAspect="1"/>
          </p:cNvPicPr>
          <p:nvPr/>
        </p:nvPicPr>
        <p:blipFill>
          <a:blip r:embed="rId7"/>
          <a:stretch>
            <a:fillRect/>
          </a:stretch>
        </p:blipFill>
        <p:spPr>
          <a:xfrm>
            <a:off x="8688694" y="2785936"/>
            <a:ext cx="1963082" cy="1707028"/>
          </a:xfrm>
          <a:prstGeom prst="rect">
            <a:avLst/>
          </a:prstGeom>
        </p:spPr>
      </p:pic>
    </p:spTree>
    <p:extLst>
      <p:ext uri="{BB962C8B-B14F-4D97-AF65-F5344CB8AC3E}">
        <p14:creationId xmlns:p14="http://schemas.microsoft.com/office/powerpoint/2010/main" val="3978119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4085" y="182982"/>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662712" y="1083628"/>
            <a:ext cx="7744274" cy="719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rgbClr val="2D438E"/>
                </a:solidFill>
                <a:latin typeface="Anton" pitchFamily="2" charset="0"/>
              </a:rPr>
              <a:t>Objetivos específicos</a:t>
            </a:r>
          </a:p>
        </p:txBody>
      </p:sp>
      <p:sp>
        <p:nvSpPr>
          <p:cNvPr id="3" name="CuadroTexto 2">
            <a:extLst>
              <a:ext uri="{FF2B5EF4-FFF2-40B4-BE49-F238E27FC236}">
                <a16:creationId xmlns:a16="http://schemas.microsoft.com/office/drawing/2014/main" id="{5E36CED7-80FA-1579-E4C5-02F5287D5462}"/>
              </a:ext>
            </a:extLst>
          </p:cNvPr>
          <p:cNvSpPr txBox="1"/>
          <p:nvPr/>
        </p:nvSpPr>
        <p:spPr>
          <a:xfrm>
            <a:off x="412596" y="1580233"/>
            <a:ext cx="9255512" cy="4503797"/>
          </a:xfrm>
          <a:prstGeom prst="rect">
            <a:avLst/>
          </a:prstGeom>
          <a:noFill/>
        </p:spPr>
        <p:txBody>
          <a:bodyPr wrap="square">
            <a:spAutoFit/>
          </a:bodyPr>
          <a:lstStyle/>
          <a:p>
            <a:pPr marL="342900" lvl="0" indent="-342900">
              <a:lnSpc>
                <a:spcPct val="200000"/>
              </a:lnSpc>
              <a:buFont typeface="Wingdings" panose="05000000000000000000" pitchFamily="2" charset="2"/>
              <a:buChar char=""/>
            </a:pPr>
            <a:r>
              <a:rPr lang="es-MX"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Analizar los requerimientos funcionales y no funcionales de los problemas actuales en la producción y venta de vidrio, en la empresa ALUMIGLASS CARIBE, para la gestión del aplicativo en java.</a:t>
            </a:r>
            <a:endParaRPr lang="es-419"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buFont typeface="Wingdings" panose="05000000000000000000" pitchFamily="2" charset="2"/>
              <a:buChar char=""/>
            </a:pPr>
            <a:r>
              <a:rPr lang="es-MX"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Diseñar la arquitectura del software que permita gestionar eficientemente la producción y venta de vidrio, integrando funcionalidades para el monitoreo de materiales y emisiones de CO2 en la empresa ALUMIGLASS CARIBE.</a:t>
            </a:r>
            <a:endParaRPr lang="es-419"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buFont typeface="Wingdings" panose="05000000000000000000" pitchFamily="2" charset="2"/>
              <a:buChar char=""/>
            </a:pPr>
            <a:r>
              <a:rPr lang="es-MX"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Codificar las funcionalidades del aplicativo en Java, asegurando la integración de módulos para la gestión de inventarios, producción, ventas y análisis de impacto ambiental en la empresa ALUMIGLASS CARIBE.</a:t>
            </a:r>
            <a:endParaRPr lang="es-419"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800"/>
              </a:spcAft>
              <a:buFont typeface="Wingdings" panose="05000000000000000000" pitchFamily="2" charset="2"/>
              <a:buChar char=""/>
            </a:pPr>
            <a:r>
              <a:rPr lang="es-MX"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Verificar (Testear) por medio de pruebas exhaustivas del aplicativo para asegurar que cumple con los requisitos funcionales y técnicos, incluyendo pruebas de rendimiento, seguridad y usabilidad en la empresa ALUMIGLASS CARIBE.</a:t>
            </a:r>
            <a:endParaRPr lang="es-419" sz="14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buNone/>
            </a:pPr>
            <a:r>
              <a:rPr lang="es-MX" sz="1400" dirty="0">
                <a:solidFill>
                  <a:schemeClr val="accent1">
                    <a:lumMod val="75000"/>
                  </a:schemeClr>
                </a:solidFill>
                <a:effectLst/>
                <a:latin typeface="Times New Roman" panose="02020603050405020304" pitchFamily="18" charset="0"/>
                <a:ea typeface="Calibri" panose="020F0502020204030204" pitchFamily="34" charset="0"/>
              </a:rPr>
              <a:t>    Implementar un aplicativo en java que permita resolver los problemas actuales en la producción y venta de vidrio, en la empresa torreón de la fortuna y ayuda</a:t>
            </a:r>
            <a:endParaRPr lang="es-CO" sz="1400" b="1" kern="0" dirty="0">
              <a:solidFill>
                <a:schemeClr val="tx2">
                  <a:lumMod val="60000"/>
                  <a:lumOff val="40000"/>
                </a:schemeClr>
              </a:solidFill>
              <a:latin typeface="Helvetica" pitchFamily="2" charset="0"/>
            </a:endParaRPr>
          </a:p>
        </p:txBody>
      </p:sp>
      <p:pic>
        <p:nvPicPr>
          <p:cNvPr id="4" name="Imagen 3">
            <a:extLst>
              <a:ext uri="{FF2B5EF4-FFF2-40B4-BE49-F238E27FC236}">
                <a16:creationId xmlns:a16="http://schemas.microsoft.com/office/drawing/2014/main" id="{B1E1ED3F-96FD-67E9-B9DA-A10980E012F6}"/>
              </a:ext>
            </a:extLst>
          </p:cNvPr>
          <p:cNvPicPr>
            <a:picLocks noChangeAspect="1"/>
          </p:cNvPicPr>
          <p:nvPr/>
        </p:nvPicPr>
        <p:blipFill>
          <a:blip r:embed="rId4"/>
          <a:stretch>
            <a:fillRect/>
          </a:stretch>
        </p:blipFill>
        <p:spPr>
          <a:xfrm>
            <a:off x="10208841" y="1032528"/>
            <a:ext cx="1320447" cy="5051502"/>
          </a:xfrm>
          <a:prstGeom prst="rect">
            <a:avLst/>
          </a:prstGeom>
        </p:spPr>
      </p:pic>
    </p:spTree>
    <p:extLst>
      <p:ext uri="{BB962C8B-B14F-4D97-AF65-F5344CB8AC3E}">
        <p14:creationId xmlns:p14="http://schemas.microsoft.com/office/powerpoint/2010/main" val="2596707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6239" name="Título 1">
            <a:extLst>
              <a:ext uri="{FF2B5EF4-FFF2-40B4-BE49-F238E27FC236}">
                <a16:creationId xmlns:a16="http://schemas.microsoft.com/office/drawing/2014/main" id="{65BBF575-272B-4BA5-8152-C86050B0B98E}"/>
              </a:ext>
            </a:extLst>
          </p:cNvPr>
          <p:cNvSpPr txBox="1">
            <a:spLocks/>
          </p:cNvSpPr>
          <p:nvPr/>
        </p:nvSpPr>
        <p:spPr>
          <a:xfrm>
            <a:off x="673862" y="1451620"/>
            <a:ext cx="7128211" cy="6623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2800" dirty="0">
                <a:solidFill>
                  <a:srgbClr val="2D438E"/>
                </a:solidFill>
                <a:latin typeface="Anton" pitchFamily="2" charset="0"/>
              </a:rPr>
              <a:t>Justificación</a:t>
            </a:r>
          </a:p>
        </p:txBody>
      </p:sp>
      <p:sp>
        <p:nvSpPr>
          <p:cNvPr id="3" name="CuadroTexto 2">
            <a:extLst>
              <a:ext uri="{FF2B5EF4-FFF2-40B4-BE49-F238E27FC236}">
                <a16:creationId xmlns:a16="http://schemas.microsoft.com/office/drawing/2014/main" id="{4BF40B4A-E3E5-E573-875B-951CA58C2A64}"/>
              </a:ext>
            </a:extLst>
          </p:cNvPr>
          <p:cNvSpPr txBox="1"/>
          <p:nvPr/>
        </p:nvSpPr>
        <p:spPr>
          <a:xfrm>
            <a:off x="434897" y="2114002"/>
            <a:ext cx="7128211" cy="3170099"/>
          </a:xfrm>
          <a:prstGeom prst="rect">
            <a:avLst/>
          </a:prstGeom>
          <a:noFill/>
        </p:spPr>
        <p:txBody>
          <a:bodyPr wrap="square">
            <a:spAutoFit/>
          </a:bodyPr>
          <a:lstStyle/>
          <a:p>
            <a:pPr indent="180340">
              <a:defRPr/>
            </a:pPr>
            <a:r>
              <a:rPr lang="es-MX" sz="2000" dirty="0">
                <a:solidFill>
                  <a:schemeClr val="accent1">
                    <a:lumMod val="75000"/>
                  </a:schemeClr>
                </a:solidFill>
                <a:effectLst/>
                <a:latin typeface="Anton"/>
                <a:ea typeface="Calibri" panose="020F0502020204030204" pitchFamily="34" charset="0"/>
                <a:cs typeface="Times New Roman" panose="02020603050405020304" pitchFamily="18" charset="0"/>
              </a:rPr>
              <a:t>El proyecto se basa en la necesidad de mejorar la eficiencia en la producción y comercialización del vidrio, un proceso fundamental en estas empresas. La implementación de un aplicativo eficiente para la optimización de recursos tiene un impacto directo en la reducción del desperdicio durante la fabricación, lo que no solo contribuye a la sostenibilidad del proceso, sino que también permite a las empresas reducir costos operativos. Al reducir el desperdicio de material y optimizar el uso de recursos de producción, las empresas logran mejorar su competitividad en el mercado.</a:t>
            </a:r>
            <a:endParaRPr lang="es-419" sz="2000" dirty="0">
              <a:solidFill>
                <a:schemeClr val="accent1">
                  <a:lumMod val="75000"/>
                </a:schemeClr>
              </a:solidFill>
              <a:effectLst/>
              <a:latin typeface="Anton"/>
              <a:ea typeface="Calibri" panose="020F0502020204030204" pitchFamily="34" charset="0"/>
              <a:cs typeface="Times New Roman" panose="02020603050405020304" pitchFamily="18" charset="0"/>
            </a:endParaRPr>
          </a:p>
        </p:txBody>
      </p:sp>
      <p:grpSp>
        <p:nvGrpSpPr>
          <p:cNvPr id="4" name="Google Shape;14151;p135">
            <a:extLst>
              <a:ext uri="{FF2B5EF4-FFF2-40B4-BE49-F238E27FC236}">
                <a16:creationId xmlns:a16="http://schemas.microsoft.com/office/drawing/2014/main" id="{01FE6BCC-3DE3-759F-87C2-3D03A131F738}"/>
              </a:ext>
            </a:extLst>
          </p:cNvPr>
          <p:cNvGrpSpPr/>
          <p:nvPr/>
        </p:nvGrpSpPr>
        <p:grpSpPr>
          <a:xfrm>
            <a:off x="8041038" y="1782811"/>
            <a:ext cx="3427981" cy="3613793"/>
            <a:chOff x="-60988625" y="3740800"/>
            <a:chExt cx="316650" cy="310350"/>
          </a:xfrm>
          <a:solidFill>
            <a:schemeClr val="accent1">
              <a:lumMod val="75000"/>
            </a:schemeClr>
          </a:solidFill>
        </p:grpSpPr>
        <p:sp>
          <p:nvSpPr>
            <p:cNvPr id="5" name="Google Shape;14152;p135">
              <a:extLst>
                <a:ext uri="{FF2B5EF4-FFF2-40B4-BE49-F238E27FC236}">
                  <a16:creationId xmlns:a16="http://schemas.microsoft.com/office/drawing/2014/main" id="{F458ECDE-E442-B876-3546-DBD5D0E63B65}"/>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153;p135">
              <a:extLst>
                <a:ext uri="{FF2B5EF4-FFF2-40B4-BE49-F238E27FC236}">
                  <a16:creationId xmlns:a16="http://schemas.microsoft.com/office/drawing/2014/main" id="{68AFCEEA-1897-3123-90FD-019D62ED75DC}"/>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154;p135">
              <a:extLst>
                <a:ext uri="{FF2B5EF4-FFF2-40B4-BE49-F238E27FC236}">
                  <a16:creationId xmlns:a16="http://schemas.microsoft.com/office/drawing/2014/main" id="{3E1F9DD4-969D-09BA-77AC-155B634267A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19833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6292" name="Título 1">
            <a:extLst>
              <a:ext uri="{FF2B5EF4-FFF2-40B4-BE49-F238E27FC236}">
                <a16:creationId xmlns:a16="http://schemas.microsoft.com/office/drawing/2014/main" id="{012DE933-AEF9-453A-AA19-6BB57A7AC7B1}"/>
              </a:ext>
            </a:extLst>
          </p:cNvPr>
          <p:cNvSpPr txBox="1">
            <a:spLocks/>
          </p:cNvSpPr>
          <p:nvPr/>
        </p:nvSpPr>
        <p:spPr>
          <a:xfrm>
            <a:off x="579864" y="1362146"/>
            <a:ext cx="7860538" cy="11754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2800" b="1" kern="0" dirty="0">
                <a:solidFill>
                  <a:schemeClr val="accent1">
                    <a:lumMod val="75000"/>
                  </a:schemeClr>
                </a:solidFill>
                <a:latin typeface="Helvetica Black" pitchFamily="2" charset="0"/>
              </a:rPr>
              <a:t>ODS ( objetivo de desarrollo sostenible )  </a:t>
            </a:r>
            <a:endParaRPr lang="es-CO" sz="2800" b="1" kern="0" dirty="0">
              <a:solidFill>
                <a:schemeClr val="accent1">
                  <a:lumMod val="75000"/>
                </a:schemeClr>
              </a:solidFill>
              <a:latin typeface="Helvetica Black" pitchFamily="2" charset="0"/>
            </a:endParaRPr>
          </a:p>
          <a:p>
            <a:pPr algn="l"/>
            <a:endParaRPr lang="es-ES" sz="2800" dirty="0">
              <a:solidFill>
                <a:srgbClr val="2D438E"/>
              </a:solidFill>
              <a:latin typeface="Anton" pitchFamily="2" charset="0"/>
            </a:endParaRPr>
          </a:p>
        </p:txBody>
      </p:sp>
      <p:sp>
        <p:nvSpPr>
          <p:cNvPr id="4" name="CuadroTexto 3">
            <a:extLst>
              <a:ext uri="{FF2B5EF4-FFF2-40B4-BE49-F238E27FC236}">
                <a16:creationId xmlns:a16="http://schemas.microsoft.com/office/drawing/2014/main" id="{57D3F953-74F5-B69F-4FC8-EEEE0DB6F2EA}"/>
              </a:ext>
            </a:extLst>
          </p:cNvPr>
          <p:cNvSpPr txBox="1"/>
          <p:nvPr/>
        </p:nvSpPr>
        <p:spPr>
          <a:xfrm>
            <a:off x="579864" y="2627086"/>
            <a:ext cx="8700970" cy="2308324"/>
          </a:xfrm>
          <a:prstGeom prst="rect">
            <a:avLst/>
          </a:prstGeom>
          <a:noFill/>
        </p:spPr>
        <p:txBody>
          <a:bodyPr wrap="square">
            <a:spAutoFit/>
          </a:bodyPr>
          <a:lstStyle/>
          <a:p>
            <a:r>
              <a:rPr lang="es-419" sz="1800" b="1" kern="0" dirty="0">
                <a:solidFill>
                  <a:schemeClr val="accent1">
                    <a:lumMod val="75000"/>
                  </a:schemeClr>
                </a:solidFill>
                <a:latin typeface="Helvetica" pitchFamily="2" charset="0"/>
              </a:rPr>
              <a:t>El ODS 12 fomenta prácticas responsables en las empresas y la sociedad para reducir el desperdicio de recursos naturales, minimizar las emisiones contaminantes (como el CO2)</a:t>
            </a:r>
          </a:p>
          <a:p>
            <a:endParaRPr lang="es-419" sz="1800" b="1" kern="0" dirty="0">
              <a:solidFill>
                <a:schemeClr val="accent1">
                  <a:lumMod val="75000"/>
                </a:schemeClr>
              </a:solidFill>
              <a:latin typeface="Helvetica" pitchFamily="2" charset="0"/>
            </a:endParaRPr>
          </a:p>
          <a:p>
            <a:r>
              <a:rPr lang="es-419" sz="1800" b="1" kern="0" dirty="0">
                <a:solidFill>
                  <a:schemeClr val="accent1">
                    <a:lumMod val="75000"/>
                  </a:schemeClr>
                </a:solidFill>
                <a:latin typeface="Helvetica" pitchFamily="2" charset="0"/>
              </a:rPr>
              <a:t>El enfoque que tenemos con este proyecto es  implementar un programa o aplicativo para llevar orden de materiales no solo se alinea perfectamente con este objetivo, sino que también podría contribuir directamente a la reducción de emisiones ya un uso más racional de los recursos.</a:t>
            </a:r>
            <a:endParaRPr lang="es-CO" sz="1800" b="1" kern="0" dirty="0">
              <a:solidFill>
                <a:schemeClr val="accent1">
                  <a:lumMod val="75000"/>
                </a:schemeClr>
              </a:solidFill>
              <a:latin typeface="Helvetica" pitchFamily="2" charset="0"/>
            </a:endParaRPr>
          </a:p>
        </p:txBody>
      </p:sp>
      <p:grpSp>
        <p:nvGrpSpPr>
          <p:cNvPr id="5" name="Google Shape;13813;p134">
            <a:extLst>
              <a:ext uri="{FF2B5EF4-FFF2-40B4-BE49-F238E27FC236}">
                <a16:creationId xmlns:a16="http://schemas.microsoft.com/office/drawing/2014/main" id="{2E4CF9BE-FD9A-9886-7A7B-DB210BB849AC}"/>
              </a:ext>
            </a:extLst>
          </p:cNvPr>
          <p:cNvGrpSpPr/>
          <p:nvPr/>
        </p:nvGrpSpPr>
        <p:grpSpPr>
          <a:xfrm>
            <a:off x="8073483" y="1448339"/>
            <a:ext cx="3910041" cy="1427167"/>
            <a:chOff x="-37385100" y="3949908"/>
            <a:chExt cx="321350" cy="318225"/>
          </a:xfrm>
          <a:solidFill>
            <a:schemeClr val="accent1">
              <a:lumMod val="75000"/>
            </a:schemeClr>
          </a:solidFill>
        </p:grpSpPr>
        <p:sp>
          <p:nvSpPr>
            <p:cNvPr id="6" name="Google Shape;13814;p134">
              <a:extLst>
                <a:ext uri="{FF2B5EF4-FFF2-40B4-BE49-F238E27FC236}">
                  <a16:creationId xmlns:a16="http://schemas.microsoft.com/office/drawing/2014/main" id="{55C7791F-161F-8CC1-4E11-A4F5AAA0BDCE}"/>
                </a:ext>
              </a:extLst>
            </p:cNvPr>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815;p134">
              <a:extLst>
                <a:ext uri="{FF2B5EF4-FFF2-40B4-BE49-F238E27FC236}">
                  <a16:creationId xmlns:a16="http://schemas.microsoft.com/office/drawing/2014/main" id="{02B48362-9134-D0F9-ECAD-2BA810273FFA}"/>
                </a:ext>
              </a:extLst>
            </p:cNvPr>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85158693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766</Words>
  <Application>Microsoft Office PowerPoint</Application>
  <PresentationFormat>Panorámica</PresentationFormat>
  <Paragraphs>32</Paragraphs>
  <Slides>13</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13</vt:i4>
      </vt:variant>
    </vt:vector>
  </HeadingPairs>
  <TitlesOfParts>
    <vt:vector size="23" baseType="lpstr">
      <vt:lpstr>Anton</vt:lpstr>
      <vt:lpstr>Antonio</vt:lpstr>
      <vt:lpstr>Arial</vt:lpstr>
      <vt:lpstr>Calibri</vt:lpstr>
      <vt:lpstr>Calibri Light</vt:lpstr>
      <vt:lpstr>Helvetica</vt:lpstr>
      <vt:lpstr>Helvetica Black</vt:lpstr>
      <vt:lpstr>Times New Roman</vt:lpstr>
      <vt:lpstr>Wingdings</vt:lpstr>
      <vt:lpstr>Tema de Office</vt:lpstr>
      <vt:lpstr>Presentación de PowerPoint</vt:lpstr>
      <vt:lpstr>Presentación de PowerPoint</vt:lpstr>
      <vt:lpstr>Presentación de PowerPoint</vt:lpstr>
      <vt:lpstr>Descripción del problema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XX</dc:title>
  <dc:creator>Duvan Peña Iriarte</dc:creator>
  <cp:lastModifiedBy>argenis caro</cp:lastModifiedBy>
  <cp:revision>22</cp:revision>
  <dcterms:created xsi:type="dcterms:W3CDTF">2025-01-15T15:44:09Z</dcterms:created>
  <dcterms:modified xsi:type="dcterms:W3CDTF">2025-05-14T20:15:17Z</dcterms:modified>
</cp:coreProperties>
</file>